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9" r:id="rId3"/>
    <p:sldId id="306" r:id="rId4"/>
    <p:sldId id="302" r:id="rId5"/>
    <p:sldId id="305" r:id="rId6"/>
    <p:sldId id="303" r:id="rId7"/>
    <p:sldId id="304" r:id="rId8"/>
    <p:sldId id="297" r:id="rId9"/>
    <p:sldId id="307" r:id="rId10"/>
    <p:sldId id="308" r:id="rId11"/>
    <p:sldId id="309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7E90C-FB33-4FAF-AF6B-7AFA4852D868}" type="datetimeFigureOut">
              <a:rPr lang="it-IT" smtClean="0"/>
              <a:t>16/06/2020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0C72F-79C7-4B0A-B9A3-B089102027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6125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96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23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48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88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59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02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12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20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25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324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18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C038E-7EC8-47B8-8BB7-A350547075AA}" type="datetimeFigureOut">
              <a:rPr lang="it-IT" smtClean="0"/>
              <a:pPr/>
              <a:t>16/06/2020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8E5E8-B32D-40C5-A73C-A7B392A29B5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780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it-IT" sz="4000" i="1" dirty="0">
                <a:solidFill>
                  <a:srgbClr val="FF0000"/>
                </a:solidFill>
              </a:rPr>
              <a:t>Ricaduta formazione docente:</a:t>
            </a:r>
            <a:br>
              <a:rPr lang="it-IT" sz="4000" i="1" dirty="0">
                <a:solidFill>
                  <a:srgbClr val="FF0000"/>
                </a:solidFill>
              </a:rPr>
            </a:br>
            <a:r>
              <a:rPr lang="it-IT" sz="3100" i="1" dirty="0" err="1">
                <a:solidFill>
                  <a:schemeClr val="accent1"/>
                </a:solidFill>
              </a:rPr>
              <a:t>Zanghì</a:t>
            </a:r>
            <a:r>
              <a:rPr lang="it-IT" sz="3100" i="1" dirty="0">
                <a:solidFill>
                  <a:schemeClr val="accent1"/>
                </a:solidFill>
              </a:rPr>
              <a:t> Maria Brunella</a:t>
            </a:r>
            <a:br>
              <a:rPr lang="it-IT" dirty="0"/>
            </a:b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coordinatori attività di sostegno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400800" cy="1152128"/>
          </a:xfrm>
        </p:spPr>
        <p:txBody>
          <a:bodyPr>
            <a:normAutofit fontScale="85000" lnSpcReduction="20000"/>
          </a:bodyPr>
          <a:lstStyle/>
          <a:p>
            <a:r>
              <a:rPr lang="it-IT" sz="2800" b="1" i="1" dirty="0">
                <a:solidFill>
                  <a:schemeClr val="accent5">
                    <a:lumMod val="50000"/>
                  </a:schemeClr>
                </a:solidFill>
              </a:rPr>
              <a:t>Albino Luciani</a:t>
            </a:r>
          </a:p>
          <a:p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scuola polo per l’inclusione</a:t>
            </a:r>
          </a:p>
          <a:p>
            <a:r>
              <a:rPr lang="it-IT" sz="2400" b="1" dirty="0">
                <a:solidFill>
                  <a:schemeClr val="accent5">
                    <a:lumMod val="50000"/>
                  </a:schemeClr>
                </a:solidFill>
              </a:rPr>
              <a:t>MESSINA 2020</a:t>
            </a:r>
          </a:p>
        </p:txBody>
      </p:sp>
      <p:sp>
        <p:nvSpPr>
          <p:cNvPr id="4" name="AutoShape 2" descr="Risultato immagini per inclusione mi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45318"/>
            <a:ext cx="4406801" cy="1526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6189392" y="6227028"/>
            <a:ext cx="2954608" cy="630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213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714348" y="714356"/>
            <a:ext cx="2643206" cy="830997"/>
          </a:xfrm>
          <a:prstGeom prst="rect">
            <a:avLst/>
          </a:prstGeom>
          <a:solidFill>
            <a:srgbClr val="FFFF66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ALLARGHIAMO LA SQUADRA ?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786182" y="1357298"/>
            <a:ext cx="4929222" cy="461665"/>
          </a:xfrm>
          <a:prstGeom prst="rect">
            <a:avLst/>
          </a:prstGeom>
          <a:solidFill>
            <a:srgbClr val="FFFF66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Più docenti di sostegno?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786182" y="2571744"/>
            <a:ext cx="4929222" cy="1569660"/>
          </a:xfrm>
          <a:prstGeom prst="rect">
            <a:avLst/>
          </a:prstGeom>
          <a:solidFill>
            <a:srgbClr val="FFFF66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Educatori professionali </a:t>
            </a:r>
          </a:p>
          <a:p>
            <a:pPr algn="ctr"/>
            <a:r>
              <a:rPr lang="it-IT" sz="2400" b="1" dirty="0"/>
              <a:t>per l’autonomia</a:t>
            </a:r>
          </a:p>
          <a:p>
            <a:pPr algn="ctr"/>
            <a:r>
              <a:rPr lang="it-IT" sz="2400" i="1" dirty="0" err="1"/>
              <a:t>Internalizziamo</a:t>
            </a:r>
            <a:endParaRPr lang="it-IT" sz="2400" i="1" dirty="0"/>
          </a:p>
          <a:p>
            <a:pPr algn="ctr"/>
            <a:r>
              <a:rPr lang="it-IT" sz="2400" i="1" dirty="0"/>
              <a:t>no EELL no Coop si M.I.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3786182" y="4500570"/>
            <a:ext cx="4929222" cy="1569660"/>
          </a:xfrm>
          <a:prstGeom prst="rect">
            <a:avLst/>
          </a:prstGeom>
          <a:solidFill>
            <a:srgbClr val="FFFF66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i="1" dirty="0"/>
              <a:t>Da</a:t>
            </a:r>
          </a:p>
          <a:p>
            <a:pPr algn="ctr"/>
            <a:r>
              <a:rPr lang="it-IT" sz="2400" i="1" dirty="0"/>
              <a:t>Collaboratori Scolastici</a:t>
            </a:r>
          </a:p>
          <a:p>
            <a:pPr algn="ctr"/>
            <a:r>
              <a:rPr lang="it-IT" sz="2400" i="1" dirty="0"/>
              <a:t>a</a:t>
            </a:r>
          </a:p>
          <a:p>
            <a:pPr algn="ctr"/>
            <a:r>
              <a:rPr lang="it-IT" sz="2400" b="1" i="1" dirty="0"/>
              <a:t>Operatori Socio Educativi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 t="12184" b="14709"/>
          <a:stretch>
            <a:fillRect/>
          </a:stretch>
        </p:blipFill>
        <p:spPr bwMode="auto">
          <a:xfrm>
            <a:off x="642910" y="2214554"/>
            <a:ext cx="2866961" cy="2143140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7CC8AC-845E-44E6-A3C9-656B5024D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924944"/>
            <a:ext cx="7772400" cy="284403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LA QUALITA’ DELL’INCLUSIONE </a:t>
            </a:r>
            <a:br>
              <a:rPr lang="it-IT" dirty="0"/>
            </a:br>
            <a:r>
              <a:rPr lang="it-IT" dirty="0"/>
              <a:t>E’ </a:t>
            </a:r>
            <a:br>
              <a:rPr lang="it-IT" dirty="0"/>
            </a:br>
            <a:r>
              <a:rPr lang="it-IT" dirty="0"/>
              <a:t>LA QUALITA’ DELLA SCUOLA</a:t>
            </a:r>
            <a:br>
              <a:rPr lang="it-IT" dirty="0"/>
            </a:br>
            <a:r>
              <a:rPr lang="it-IT" sz="2000" dirty="0"/>
              <a:t>grazie per l’attenzione 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4D7C10-57A9-4BF9-B49B-A7E33FCC6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764704"/>
            <a:ext cx="7772400" cy="2160239"/>
          </a:xfrm>
        </p:spPr>
        <p:txBody>
          <a:bodyPr/>
          <a:lstStyle/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>
                <a:latin typeface="Arial Black" panose="020B0A04020102020204" pitchFamily="34" charset="0"/>
              </a:rPr>
              <a:t>conclusioni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F55FD2B6-AEF6-4190-BB6C-C76868F3FB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45473" y="1149604"/>
            <a:ext cx="2926080" cy="130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46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/>
              <a:t>Quale ruolo per il coordinatore </a:t>
            </a:r>
            <a:br>
              <a:rPr lang="it-IT" sz="3200" b="1" dirty="0"/>
            </a:br>
            <a:r>
              <a:rPr lang="it-IT" sz="3200" b="1" dirty="0"/>
              <a:t>delle attività di sostegno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1986" name="AutoShape 2" descr="Coordinatore Vettoriali, Illustrazioni E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989" name="AutoShape 5" descr="Orchestra Illustrazioni, Vettoriali E Clipart Stock – (26,175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214554"/>
            <a:ext cx="7596404" cy="321471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/>
              <a:t>Quale ruolo per il coordinatore </a:t>
            </a:r>
            <a:br>
              <a:rPr lang="it-IT" sz="3200" b="1" dirty="0"/>
            </a:br>
            <a:r>
              <a:rPr lang="it-IT" sz="3200" b="1" dirty="0"/>
              <a:t>delle attività di sostegno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sz="2600" dirty="0">
                <a:latin typeface="Arial Black" pitchFamily="34" charset="0"/>
              </a:rPr>
              <a:t>Raccolta della documentazione degli alunni</a:t>
            </a:r>
          </a:p>
          <a:p>
            <a:pPr>
              <a:buNone/>
            </a:pPr>
            <a:endParaRPr lang="it-IT" sz="2600" dirty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Verbale di accertamento 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Profilo di funzionamento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Piano Educativo Individualizzato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Certificazioni assistenze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Progetto di vita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…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1986" name="AutoShape 2" descr="Coordinatore Vettoriali, Illustrazioni E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7346" name="AutoShape 2" descr="Documentazione Immagini di archivi di illustrazioni. 572.114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/>
          <a:srcRect b="9210"/>
          <a:stretch>
            <a:fillRect/>
          </a:stretch>
        </p:blipFill>
        <p:spPr bwMode="auto">
          <a:xfrm>
            <a:off x="5857884" y="4572008"/>
            <a:ext cx="2881315" cy="187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/>
              <a:t>Quale ruolo per il coordinatore </a:t>
            </a:r>
            <a:br>
              <a:rPr lang="it-IT" sz="3200" b="1" dirty="0"/>
            </a:br>
            <a:r>
              <a:rPr lang="it-IT" sz="3200" b="1" dirty="0"/>
              <a:t>delle attività di sostegno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sz="2600" dirty="0">
                <a:latin typeface="Arial Black" pitchFamily="34" charset="0"/>
              </a:rPr>
              <a:t>Segretariato sociale SCUOLA</a:t>
            </a:r>
          </a:p>
          <a:p>
            <a:pPr>
              <a:buNone/>
            </a:pPr>
            <a:endParaRPr lang="it-IT" sz="2600" dirty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Contatta la NPI dell’ASP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Contatta l’USP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Contatta gli EE. LL.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…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" name="Picture 2" descr="Dirigente scolastico clipart di Office - scuola scaricare png ...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5072066" y="3786190"/>
            <a:ext cx="3429024" cy="2204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/>
              <a:t>Quale ruolo per il coordinatore </a:t>
            </a:r>
            <a:br>
              <a:rPr lang="it-IT" sz="3200" b="1" dirty="0"/>
            </a:br>
            <a:r>
              <a:rPr lang="it-IT" sz="3200" b="1" dirty="0"/>
              <a:t>delle attività di sostegno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sz="2600" dirty="0">
                <a:latin typeface="Arial Black" pitchFamily="34" charset="0"/>
              </a:rPr>
              <a:t>Segretariato sociale FAMIGLIA</a:t>
            </a:r>
          </a:p>
          <a:p>
            <a:pPr>
              <a:buNone/>
            </a:pPr>
            <a:endParaRPr lang="it-IT" sz="2600" dirty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Accoglienza genitori 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Prenotazioni ASP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Modulistica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Orientamento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…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2052" name="AutoShape 4" descr="Segreteria Illustrazioni e clipart.26.841 Segreteriaillustrazioni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 b="11204"/>
          <a:stretch>
            <a:fillRect/>
          </a:stretch>
        </p:blipFill>
        <p:spPr bwMode="auto">
          <a:xfrm>
            <a:off x="4714876" y="3500438"/>
            <a:ext cx="3786214" cy="271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/>
              <a:t>Quale ruolo per il coordinatore </a:t>
            </a:r>
            <a:br>
              <a:rPr lang="it-IT" sz="3200" b="1" dirty="0"/>
            </a:br>
            <a:r>
              <a:rPr lang="it-IT" sz="3200" b="1" dirty="0"/>
              <a:t>delle attività di sostegno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sz="2600" dirty="0">
                <a:latin typeface="Arial Black" pitchFamily="34" charset="0"/>
              </a:rPr>
              <a:t>Predisposizione organico in collaborazione con DS e personale di segreteria)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Prospetti USP </a:t>
            </a:r>
          </a:p>
          <a:p>
            <a:pPr>
              <a:buFontTx/>
              <a:buChar char="-"/>
            </a:pPr>
            <a:r>
              <a:rPr lang="it-IT" sz="2900" b="1" dirty="0">
                <a:latin typeface="Arial Black" panose="020B0A04020102020204" pitchFamily="34" charset="0"/>
              </a:rPr>
              <a:t>Collaborazione con il DS per l’assegnazione degli alunni disabili alle classi di riferimento e delle relative ore di interventi individualizzati</a:t>
            </a:r>
            <a:endParaRPr lang="it-IT" sz="2600" dirty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Coordina GLI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Modulistica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…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098" name="Picture 2" descr="Leader Self Leadership Transparent &amp; PNG Clipart Free Download - YW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112" y="4785311"/>
            <a:ext cx="3426174" cy="19430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/>
              <a:t>Quale ruolo per il coordinatore </a:t>
            </a:r>
            <a:br>
              <a:rPr lang="it-IT" sz="3200" b="1" dirty="0"/>
            </a:br>
            <a:r>
              <a:rPr lang="it-IT" sz="3200" b="1" dirty="0"/>
              <a:t>delle attività di sostegno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600" dirty="0">
                <a:latin typeface="Arial Black" pitchFamily="34" charset="0"/>
              </a:rPr>
              <a:t>Altri ruoli</a:t>
            </a:r>
          </a:p>
          <a:p>
            <a:pPr>
              <a:buNone/>
            </a:pPr>
            <a:endParaRPr lang="it-IT" sz="2600" dirty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Questionari (PTOF, RAV, PDM, Index(,…)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Indagini </a:t>
            </a:r>
            <a:r>
              <a:rPr lang="it-IT" sz="1800" dirty="0">
                <a:latin typeface="Arial Black" pitchFamily="34" charset="0"/>
              </a:rPr>
              <a:t>(Censis, Istat, Invalsi, Indire, Osservatorio, …)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Supporto al Coordinatore DSA BES </a:t>
            </a:r>
          </a:p>
          <a:p>
            <a:pPr>
              <a:buFontTx/>
              <a:buChar char="-"/>
            </a:pPr>
            <a:r>
              <a:rPr lang="it-IT" sz="2600" dirty="0">
                <a:latin typeface="Arial Black" pitchFamily="34" charset="0"/>
              </a:rPr>
              <a:t>Coordinatore Inclusione </a:t>
            </a:r>
          </a:p>
          <a:p>
            <a:pPr marL="0" indent="0">
              <a:buNone/>
            </a:pPr>
            <a:r>
              <a:rPr lang="it-IT" sz="2600" dirty="0">
                <a:latin typeface="Arial Black" pitchFamily="34" charset="0"/>
              </a:rPr>
              <a:t>   disabilità</a:t>
            </a:r>
          </a:p>
          <a:p>
            <a:pPr marL="0" indent="0">
              <a:buNone/>
            </a:pPr>
            <a:endParaRPr lang="it-IT" sz="2600" dirty="0">
              <a:latin typeface="Arial Black" pitchFamily="34" charset="0"/>
            </a:endParaRPr>
          </a:p>
          <a:p>
            <a:pPr marL="0" indent="0">
              <a:buNone/>
            </a:pPr>
            <a:endParaRPr lang="it-IT" sz="2600" dirty="0">
              <a:latin typeface="Arial Black" pitchFamily="34" charset="0"/>
            </a:endParaRPr>
          </a:p>
          <a:p>
            <a:pPr marL="0" indent="0">
              <a:buNone/>
            </a:pPr>
            <a:endParaRPr lang="it-IT" sz="2600" dirty="0">
              <a:latin typeface="Arial Black" pitchFamily="34" charset="0"/>
            </a:endParaRPr>
          </a:p>
          <a:p>
            <a:pPr marL="0" indent="0">
              <a:buNone/>
            </a:pPr>
            <a:endParaRPr lang="it-IT" sz="2600" dirty="0">
              <a:latin typeface="Arial Black" pitchFamily="34" charset="0"/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3074" name="AutoShape 2" descr="Diversity and Inclusion is like Love has no Gender, Love has no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192" y="4214794"/>
            <a:ext cx="264320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 flipH="1">
            <a:off x="3155846" y="571480"/>
            <a:ext cx="2487723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7" name="Picture 11" descr="Clipart de Escola medieval | +1.566.198 clipar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857232"/>
            <a:ext cx="2857520" cy="2100266"/>
          </a:xfrm>
          <a:prstGeom prst="rect">
            <a:avLst/>
          </a:prstGeom>
          <a:noFill/>
        </p:spPr>
      </p:pic>
      <p:pic>
        <p:nvPicPr>
          <p:cNvPr id="3994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500042"/>
            <a:ext cx="3214678" cy="2518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938" name="AutoShape 2" descr="Travel Happiness clipart - Travel, Product, Art, transparent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286512" y="2000240"/>
            <a:ext cx="1714512" cy="830997"/>
          </a:xfrm>
          <a:prstGeom prst="rect">
            <a:avLst/>
          </a:prstGeom>
          <a:solidFill>
            <a:schemeClr val="accent3">
              <a:lumMod val="60000"/>
              <a:lumOff val="40000"/>
              <a:alpha val="64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GUARDA AVANTI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85786" y="2071678"/>
            <a:ext cx="1785950" cy="83099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  <a:alpha val="49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GUARDA  INDIETRO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572132" y="3714752"/>
            <a:ext cx="321471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Tempi adeguati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572132" y="5000636"/>
            <a:ext cx="321471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Spazi adeguati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57158" y="5214950"/>
            <a:ext cx="3214710" cy="461665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Vecchia grammatica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57158" y="4500570"/>
            <a:ext cx="3214710" cy="461665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Più lezioni frontali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57158" y="3786190"/>
            <a:ext cx="3214710" cy="461665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Più bocciature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572132" y="5715016"/>
            <a:ext cx="321471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Convivialità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572132" y="4357694"/>
            <a:ext cx="321471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Laboratori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357158" y="5857892"/>
            <a:ext cx="3214710" cy="461665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Più giurisprudenza</a:t>
            </a:r>
          </a:p>
        </p:txBody>
      </p:sp>
      <p:sp>
        <p:nvSpPr>
          <p:cNvPr id="39944" name="AutoShape 8" descr="Future clipart futuristic house, Picture #1602567 future clipart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42910" y="1071546"/>
            <a:ext cx="2643206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 INCLUSIVO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786182" y="1571612"/>
            <a:ext cx="492922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Formazione inclusiva per tutti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786182" y="2857496"/>
            <a:ext cx="492922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Universal Design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786182" y="3571876"/>
            <a:ext cx="492922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Didattica individualizzata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3786182" y="2214554"/>
            <a:ext cx="492922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Flessibilità dei curricoli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 b="7474"/>
          <a:stretch>
            <a:fillRect/>
          </a:stretch>
        </p:blipFill>
        <p:spPr bwMode="auto">
          <a:xfrm>
            <a:off x="714348" y="2643182"/>
            <a:ext cx="2621906" cy="25717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9" name="CasellaDiTesto 18"/>
          <p:cNvSpPr txBox="1"/>
          <p:nvPr/>
        </p:nvSpPr>
        <p:spPr>
          <a:xfrm>
            <a:off x="3786182" y="4286256"/>
            <a:ext cx="492922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Tempi e spazi adeguati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</TotalTime>
  <Words>285</Words>
  <Application>Microsoft Office PowerPoint</Application>
  <PresentationFormat>Presentazione su schermo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Tema di Office</vt:lpstr>
      <vt:lpstr>Ricaduta formazione docente: Zanghì Maria Brunella coordinatori attività di sostegno</vt:lpstr>
      <vt:lpstr>Quale ruolo per il coordinatore  delle attività di sostegno</vt:lpstr>
      <vt:lpstr>Quale ruolo per il coordinatore  delle attività di sostegno</vt:lpstr>
      <vt:lpstr>Quale ruolo per il coordinatore  delle attività di sostegno</vt:lpstr>
      <vt:lpstr>Quale ruolo per il coordinatore  delle attività di sostegno</vt:lpstr>
      <vt:lpstr>Quale ruolo per il coordinatore  delle attività di sostegno</vt:lpstr>
      <vt:lpstr>Quale ruolo per il coordinatore  delle attività di sostegno</vt:lpstr>
      <vt:lpstr>Presentazione standard di PowerPoint</vt:lpstr>
      <vt:lpstr>Presentazione standard di PowerPoint</vt:lpstr>
      <vt:lpstr>Presentazione standard di PowerPoint</vt:lpstr>
      <vt:lpstr>LA QUALITA’ DELL’INCLUSIONE  E’  LA QUALITA’ DELLA SCUOLA grazie per l’attenzione 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Angelo</dc:creator>
  <cp:lastModifiedBy>User</cp:lastModifiedBy>
  <cp:revision>98</cp:revision>
  <dcterms:created xsi:type="dcterms:W3CDTF">2020-02-14T19:39:34Z</dcterms:created>
  <dcterms:modified xsi:type="dcterms:W3CDTF">2020-06-16T08:10:50Z</dcterms:modified>
</cp:coreProperties>
</file>